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57" r:id="rId3"/>
    <p:sldId id="290" r:id="rId4"/>
    <p:sldId id="298" r:id="rId5"/>
    <p:sldId id="299" r:id="rId6"/>
    <p:sldId id="303" r:id="rId7"/>
    <p:sldId id="301" r:id="rId8"/>
    <p:sldId id="302" r:id="rId9"/>
    <p:sldId id="304" r:id="rId10"/>
    <p:sldId id="305" r:id="rId11"/>
    <p:sldId id="306" r:id="rId12"/>
    <p:sldId id="307" r:id="rId13"/>
    <p:sldId id="312" r:id="rId14"/>
    <p:sldId id="308" r:id="rId15"/>
    <p:sldId id="309" r:id="rId16"/>
    <p:sldId id="310" r:id="rId17"/>
    <p:sldId id="311" r:id="rId18"/>
    <p:sldId id="313" r:id="rId19"/>
    <p:sldId id="300" r:id="rId20"/>
    <p:sldId id="315" r:id="rId21"/>
    <p:sldId id="31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3378" autoAdjust="0"/>
  </p:normalViewPr>
  <p:slideViewPr>
    <p:cSldViewPr snapToGrid="0">
      <p:cViewPr varScale="1">
        <p:scale>
          <a:sx n="88" d="100"/>
          <a:sy n="88" d="100"/>
        </p:scale>
        <p:origin x="696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10217-6148-4D75-9DD5-DCE3302BBC9B}" type="datetimeFigureOut">
              <a:rPr lang="en-GB" smtClean="0"/>
              <a:t>27/09/2018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05E5D7-A445-47C0-B0CC-10CAB3F3CD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25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Over 20 years writing code and over a decade as a professional developer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 wrote my first code for my uncle’s ZX Spectrum, in a language called Basic – question to room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 worked my way through the book </a:t>
            </a:r>
            <a:r>
              <a:rPr lang="en-GB" i="1" dirty="0"/>
              <a:t>The C Programming Language, </a:t>
            </a:r>
            <a:r>
              <a:rPr lang="en-GB" i="0" dirty="0"/>
              <a:t>I wrote code samples on pencil and paper as I didn’t have a computer at the time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When I finally did get my first PC, I built web pages in HTML using Microsoft Frontpage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latin typeface="Futura PT Book" charset="0"/>
              </a:rPr>
              <a:t>Since then I’ve written code in C++, Java, JavaScript, PHP, Delphi, </a:t>
            </a:r>
            <a:r>
              <a:rPr lang="en-US" dirty="0" err="1">
                <a:latin typeface="Futura PT Book" charset="0"/>
              </a:rPr>
              <a:t>Coldfusion</a:t>
            </a:r>
            <a:r>
              <a:rPr lang="en-US" dirty="0">
                <a:latin typeface="Futura PT Book" charset="0"/>
              </a:rPr>
              <a:t>, C#, VB, Scheme, F#...</a:t>
            </a: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F4CEC-A757-D24E-8037-269C572765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3159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Familiarity for .NET engineers, languages and resource types, lift and shift =&gt;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Iaas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Paas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Certain services very affordable, Windows licences subsidised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Range of resources available is more than competitive with other cloud providers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Cognitive services only available via the cloud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AI used by Uber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Cognitive services including vision and speech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Global scale databases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Customers include: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Apple iCloud – cloud storage and other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eBay – web app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Adobe – online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Ubisoft - games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Samsung - IoT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Government agencies – compliance levels – Azure Stack to use Azure concepts on-premise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2011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VMs – complete control over the machine (IaaS)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SS – ability to scale and replicate reliably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Cloud Services – MS’s first attempt at PaaS – forget about the OS and runtime to some degree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App Services – MS’s next attempt at PaaS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Service Fabric – introduces orchestration, somewhat PaaS, introduces some of its own concepts too – “reliable services” – also supports containers…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Containers – somewhere between </a:t>
            </a:r>
            <a:r>
              <a:rPr lang="en-GB" dirty="0" err="1"/>
              <a:t>Iaas</a:t>
            </a:r>
            <a:r>
              <a:rPr lang="en-GB" dirty="0"/>
              <a:t> and </a:t>
            </a:r>
            <a:r>
              <a:rPr lang="en-GB" dirty="0" err="1"/>
              <a:t>Paas</a:t>
            </a:r>
            <a:r>
              <a:rPr lang="en-GB" dirty="0"/>
              <a:t> – but introduce packaging of applications, isolation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Orchestrators – handle running multiple containers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Azure Functions – functions as a service – stateless, very scalable, fixed paradigm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87904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SQL Azure – managed version of SQL server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err="1"/>
              <a:t>CosmosDB</a:t>
            </a:r>
            <a:r>
              <a:rPr lang="en-GB" dirty="0"/>
              <a:t>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NoSQL database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 err="1"/>
              <a:t>Schemaless</a:t>
            </a:r>
            <a:endParaRPr lang="en-GB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Huge scale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Multi-paradigm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 err="1"/>
              <a:t>Mutliple</a:t>
            </a:r>
            <a:r>
              <a:rPr lang="en-GB" dirty="0"/>
              <a:t> consistency, latency options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01663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683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My first job was for a small media company which was also a charity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Small team of three </a:t>
            </a:r>
            <a:r>
              <a:rPr lang="en-GB" dirty="0" err="1"/>
              <a:t>devs</a:t>
            </a:r>
            <a:r>
              <a:rPr lang="en-GB" dirty="0"/>
              <a:t>, great freedom to build whatever we thought would help the organisation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Podcasting, with audio coming straight from the studios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After that I moved into insurance and finance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Code audits, lots of bureaucracy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After a few years there I got the opportunity to start a development team in Vietnam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F4CEC-A757-D24E-8037-269C572765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156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SzPts val="2000"/>
              <a:buFont typeface="Arial" charset="0"/>
              <a:buNone/>
            </a:pPr>
            <a:endParaRPr lang="en-US" dirty="0">
              <a:latin typeface="Futura PT Book" charset="0"/>
              <a:ea typeface="Futura PT Book" charset="0"/>
              <a:cs typeface="Futura PT Book" charset="0"/>
            </a:endParaRPr>
          </a:p>
          <a:p>
            <a:pPr marL="171450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In my spare time I’ve built games and I’ve written code to power sound and light installations and robot drum machines</a:t>
            </a:r>
          </a:p>
          <a:p>
            <a:pPr marL="628650" lvl="1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The game is called Rob-O-Tronic and it’s a slide puzzle, written as part of my dissertation at university</a:t>
            </a:r>
          </a:p>
          <a:p>
            <a:pPr marL="628650" lvl="1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The drum machine was programmed by visiting a website and entering a musical score</a:t>
            </a:r>
          </a:p>
          <a:p>
            <a:pPr marL="628650" lvl="1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It was on display at the Natural History Museum and the V&amp;A</a:t>
            </a:r>
          </a:p>
          <a:p>
            <a:pPr marL="171450" indent="-17145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I blog about some of it at rob-bell.net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EF4CEC-A757-D24E-8037-269C572765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38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5189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Put the question out to the team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It is correct, but a very simplistic view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Cloud computing provides so much more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460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Electricity as an example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Everyone running their own generators requires lots of time, skill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Less reinventing the wheel – quote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Pay for what you need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3590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Availability – self healing.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Server failures, another takes over. Datacentre failures, another takes over.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Geo-located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Flexibility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Both scalability (up and down, out and in) and density options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Move resources to regions where they're required</a:t>
            </a:r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Security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Microsoft’s experience of securing services, many experts, combined knowledge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Specialist tools not available in on-premise scenarios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Maintenance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Patching, disk changes, other hardware, downtime, server moves, everything tied to a specific piece of hardware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 the story of the old GS2 image servers at ASOS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1620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Cloud-only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Planet-scale databases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AI services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Cognitive service – speech, vision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Less re-inventing the wheel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9277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Put question to group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Microsoft’s recent move to be open first, developer friendly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05E5D7-A445-47C0-B0CC-10CAB3F3CDAD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868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278" y="-941294"/>
            <a:ext cx="12486556" cy="87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321" y="2191871"/>
            <a:ext cx="6309358" cy="247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987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89266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272355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685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1115602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459895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9907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547981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75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8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31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82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94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9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510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39763" y="2043173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/>
              <a:t>Point one goes here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39606" y="3109330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639606" y="4187008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639606" y="5277986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>
      <p:ext uri="{BB962C8B-B14F-4D97-AF65-F5344CB8AC3E}">
        <p14:creationId xmlns:p14="http://schemas.microsoft.com/office/powerpoint/2010/main" val="25202254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15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2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25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22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88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3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450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8005" y="2043113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3109270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4187008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927848" y="5277926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>
      <p:ext uri="{BB962C8B-B14F-4D97-AF65-F5344CB8AC3E}">
        <p14:creationId xmlns:p14="http://schemas.microsoft.com/office/powerpoint/2010/main" val="3470220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>
      <p:ext uri="{BB962C8B-B14F-4D97-AF65-F5344CB8AC3E}">
        <p14:creationId xmlns:p14="http://schemas.microsoft.com/office/powerpoint/2010/main" val="7442397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>
      <p:ext uri="{BB962C8B-B14F-4D97-AF65-F5344CB8AC3E}">
        <p14:creationId xmlns:p14="http://schemas.microsoft.com/office/powerpoint/2010/main" val="969412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579517"/>
            <a:ext cx="2010612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581000"/>
            <a:ext cx="2011144" cy="176505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579517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595283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29494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606411"/>
            <a:ext cx="2010612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608223"/>
            <a:ext cx="2011144" cy="17106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606411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622177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97028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40451803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2" name="Rectangle 1"/>
          <p:cNvSpPr/>
          <p:nvPr/>
        </p:nvSpPr>
        <p:spPr>
          <a:xfrm>
            <a:off x="345156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172435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27913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45156" y="2191871"/>
            <a:ext cx="11488256" cy="618564"/>
            <a:chOff x="345156" y="2191871"/>
            <a:chExt cx="10488100" cy="618564"/>
          </a:xfrm>
          <a:solidFill>
            <a:schemeClr val="accent6"/>
          </a:solidFill>
        </p:grpSpPr>
        <p:sp>
          <p:nvSpPr>
            <p:cNvPr id="2" name="Rectangle 1"/>
            <p:cNvSpPr/>
            <p:nvPr/>
          </p:nvSpPr>
          <p:spPr>
            <a:xfrm>
              <a:off x="345156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665118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4509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14603141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4648534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8243524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20811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18685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7662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7714965" y="1218218"/>
            <a:ext cx="2503855" cy="250385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Oval 6"/>
          <p:cNvSpPr/>
          <p:nvPr/>
        </p:nvSpPr>
        <p:spPr>
          <a:xfrm>
            <a:off x="8788500" y="3077689"/>
            <a:ext cx="2503855" cy="2503855"/>
          </a:xfrm>
          <a:prstGeom prst="ellipse">
            <a:avLst/>
          </a:prstGeom>
          <a:solidFill>
            <a:schemeClr val="accent3">
              <a:lumMod val="75000"/>
              <a:alpha val="74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4900445"/>
              <a:satOff val="-20388"/>
              <a:lumOff val="4804"/>
              <a:alphaOff val="0"/>
            </a:schemeClr>
          </a:fillRef>
          <a:effectRef idx="0">
            <a:schemeClr val="accent4">
              <a:alpha val="50000"/>
              <a:hueOff val="4900445"/>
              <a:satOff val="-20388"/>
              <a:lumOff val="4804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Oval 7"/>
          <p:cNvSpPr/>
          <p:nvPr/>
        </p:nvSpPr>
        <p:spPr>
          <a:xfrm>
            <a:off x="6641431" y="3077689"/>
            <a:ext cx="2503855" cy="2503855"/>
          </a:xfrm>
          <a:prstGeom prst="ellipse">
            <a:avLst/>
          </a:prstGeom>
          <a:solidFill>
            <a:schemeClr val="bg2">
              <a:lumMod val="90000"/>
              <a:alpha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11344515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3160643"/>
            <a:ext cx="6039678" cy="2805166"/>
          </a:xfrm>
        </p:spPr>
        <p:txBody>
          <a:bodyPr wrap="square">
            <a:noAutofit/>
          </a:bodyPr>
          <a:lstStyle>
            <a:lvl1pPr>
              <a:defRPr sz="1800" b="0" i="0">
                <a:latin typeface="Futura PT Book" charset="0"/>
                <a:ea typeface="Futura PT Book" charset="0"/>
                <a:cs typeface="Futura PT Book" charset="0"/>
              </a:defRPr>
            </a:lvl1pPr>
            <a:lvl2pPr marL="449263" indent="-225425">
              <a:tabLst/>
              <a:defRPr sz="1600" b="0" i="0">
                <a:latin typeface="Futura PT Book" charset="0"/>
                <a:ea typeface="Futura PT Book" charset="0"/>
                <a:cs typeface="Futura PT Book" charset="0"/>
              </a:defRPr>
            </a:lvl2pPr>
            <a:lvl3pPr marL="673100" indent="-223838">
              <a:tabLst/>
              <a:defRPr sz="1400" b="0" i="0">
                <a:latin typeface="Futura PT Book" charset="0"/>
                <a:ea typeface="Futura PT Book" charset="0"/>
                <a:cs typeface="Futura PT Book" charset="0"/>
              </a:defRPr>
            </a:lvl3pPr>
            <a:lvl4pPr marL="898525" indent="-225425">
              <a:tabLst/>
              <a:defRPr sz="1200" b="0" i="0">
                <a:latin typeface="Futura PT Book" charset="0"/>
                <a:ea typeface="Futura PT Book" charset="0"/>
                <a:cs typeface="Futura PT Book" charset="0"/>
              </a:defRPr>
            </a:lvl4pPr>
            <a:lvl5pPr marL="1157288" indent="-258763">
              <a:tabLst/>
              <a:defRPr sz="1100" b="0" i="0">
                <a:latin typeface="Futura PT Book" charset="0"/>
                <a:ea typeface="Futura PT Book" charset="0"/>
                <a:cs typeface="Futura PT Book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17114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19434953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6432120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7C813-B111-4DC3-8893-51358ECF16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45A5C1-0F31-405B-B723-AA2207370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490C0-E4B5-4427-92F7-6B20EDCF7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990D2-2B18-4737-9635-DE86129D9B2A}" type="datetimeFigureOut">
              <a:rPr lang="en-GB" smtClean="0"/>
              <a:t>27/09/2018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EFF1F2-1B73-48F5-880F-E73CC6F9E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B06D3-172B-427B-8287-743E99617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BCF3F-61B3-48A6-BE18-2813C2514D5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7910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2969323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005015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1480571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Footer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644771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1844441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681097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C5990D2-2B18-4737-9635-DE86129D9B2A}" type="datetimeFigureOut">
              <a:rPr lang="en-GB" smtClean="0"/>
              <a:t>27/09/2018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F28BCF3F-61B3-48A6-BE18-2813C2514D50}" type="slidenum">
              <a:rPr lang="en-GB" smtClean="0"/>
              <a:t>‹#›</a:t>
            </a:fld>
            <a:endParaRPr lang="en-GB"/>
          </a:p>
        </p:txBody>
      </p:sp>
      <p:grpSp>
        <p:nvGrpSpPr>
          <p:cNvPr id="7" name="Group 6"/>
          <p:cNvGrpSpPr/>
          <p:nvPr/>
        </p:nvGrpSpPr>
        <p:grpSpPr>
          <a:xfrm>
            <a:off x="179673" y="6455963"/>
            <a:ext cx="11832655" cy="253843"/>
            <a:chOff x="179673" y="6151839"/>
            <a:chExt cx="11832655" cy="25384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3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9673" y="6151839"/>
              <a:ext cx="654718" cy="25384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4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317238" y="6178012"/>
              <a:ext cx="695090" cy="2014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8808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utura PT Heavy" charset="0"/>
          <a:ea typeface="Futura PT Heavy" charset="0"/>
          <a:cs typeface="Futura PT Heavy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3606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445811-9E14-4BAD-8BC8-773EF22FC5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5156" y="684000"/>
            <a:ext cx="11488256" cy="708025"/>
          </a:xfrm>
        </p:spPr>
        <p:txBody>
          <a:bodyPr/>
          <a:lstStyle/>
          <a:p>
            <a:r>
              <a:rPr lang="en-GB" dirty="0"/>
              <a:t>Why use the cloud?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3B5873-26AB-449B-89B9-848D81BC29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Intelligent Services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E4B746-A1B8-4E4C-8C19-3391A6B3788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AI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F29B2E-0DFD-4BB0-A57B-19F6BE38080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Planet-Scale Databases</a:t>
            </a:r>
          </a:p>
        </p:txBody>
      </p:sp>
    </p:spTree>
    <p:extLst>
      <p:ext uri="{BB962C8B-B14F-4D97-AF65-F5344CB8AC3E}">
        <p14:creationId xmlns:p14="http://schemas.microsoft.com/office/powerpoint/2010/main" val="350700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Azure?</a:t>
            </a:r>
            <a:endParaRPr lang="en-GB" sz="3000" dirty="0">
              <a:solidFill>
                <a:schemeClr val="tx2"/>
              </a:solidFill>
            </a:endParaRPr>
          </a:p>
          <a:p>
            <a:r>
              <a:rPr lang="en-GB" sz="3000" dirty="0">
                <a:solidFill>
                  <a:schemeClr val="accent3"/>
                </a:solidFill>
              </a:rPr>
              <a:t>“Microsoft are money-grabbing *********s”</a:t>
            </a:r>
          </a:p>
        </p:txBody>
      </p:sp>
    </p:spTree>
    <p:extLst>
      <p:ext uri="{BB962C8B-B14F-4D97-AF65-F5344CB8AC3E}">
        <p14:creationId xmlns:p14="http://schemas.microsoft.com/office/powerpoint/2010/main" val="1287523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445811-9E14-4BAD-8BC8-773EF22FC5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5156" y="684000"/>
            <a:ext cx="11488256" cy="708025"/>
          </a:xfrm>
        </p:spPr>
        <p:txBody>
          <a:bodyPr/>
          <a:lstStyle/>
          <a:p>
            <a:r>
              <a:rPr lang="en-GB" dirty="0"/>
              <a:t>Why Azure?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E29C9A8-9118-4436-946C-26809F6391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Cost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3B5873-26AB-449B-89B9-848D81BC29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Familiarity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E4B746-A1B8-4E4C-8C19-3391A6B37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587080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6AC4008-886A-4ABC-9AAB-C307685B210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5" r="24695"/>
          <a:stretch>
            <a:fillRect/>
          </a:stretch>
        </p:blipFill>
        <p:spPr>
          <a:effectLst/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Compute Options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GB" sz="2400" dirty="0">
                <a:solidFill>
                  <a:schemeClr val="bg1">
                    <a:lumMod val="65000"/>
                  </a:schemeClr>
                </a:solidFill>
              </a:rPr>
              <a:t>But I just want to run ‘Hello, World’!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Virtual Machines (VMs)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VM Scale 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Cloud Services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App Services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Service Fabric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Containers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Container orchestrators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Azure Functions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Probably a dozen more since creating this slide…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9550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Databases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DELETE FROM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OrderInformation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accent2"/>
                </a:solidFill>
              </a:rPr>
              <a:t>-- WHERE Id = 582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SQL Azure -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/>
              <a:t>CosmosDB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7951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Service Bus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Why this is important in a </a:t>
            </a:r>
            <a:r>
              <a:rPr lang="en-GB" dirty="0" err="1"/>
              <a:t>MicroServices</a:t>
            </a:r>
            <a:r>
              <a:rPr lang="en-GB" dirty="0"/>
              <a:t> architecture</a:t>
            </a:r>
          </a:p>
        </p:txBody>
      </p:sp>
    </p:spTree>
    <p:extLst>
      <p:ext uri="{BB962C8B-B14F-4D97-AF65-F5344CB8AC3E}">
        <p14:creationId xmlns:p14="http://schemas.microsoft.com/office/powerpoint/2010/main" val="3826557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App Insights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0733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BE21F89-4146-428E-80FF-F1E8608508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Other things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E723E31-853D-4411-B7BB-B90ECE32F4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76EC2A-63CA-49F3-A2A8-AA8AA447B7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5234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21425F7-9E1C-48D9-8DDF-FA69440379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4332" y="2500593"/>
            <a:ext cx="11245850" cy="1951038"/>
          </a:xfrm>
        </p:spPr>
        <p:txBody>
          <a:bodyPr/>
          <a:lstStyle/>
          <a:p>
            <a:r>
              <a:rPr lang="en-GB" dirty="0"/>
              <a:t>Labs</a:t>
            </a:r>
          </a:p>
        </p:txBody>
      </p:sp>
      <p:sp>
        <p:nvSpPr>
          <p:cNvPr id="3" name="Shape 2754">
            <a:extLst>
              <a:ext uri="{FF2B5EF4-FFF2-40B4-BE49-F238E27FC236}">
                <a16:creationId xmlns:a16="http://schemas.microsoft.com/office/drawing/2014/main" id="{0CEA6441-10B8-44CB-8137-0A0D06EEE557}"/>
              </a:ext>
            </a:extLst>
          </p:cNvPr>
          <p:cNvSpPr/>
          <p:nvPr/>
        </p:nvSpPr>
        <p:spPr>
          <a:xfrm>
            <a:off x="4989487" y="2634343"/>
            <a:ext cx="442484" cy="486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0958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</p:spTree>
    <p:extLst>
      <p:ext uri="{BB962C8B-B14F-4D97-AF65-F5344CB8AC3E}">
        <p14:creationId xmlns:p14="http://schemas.microsoft.com/office/powerpoint/2010/main" val="30730977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Part 2: Cloud Design Patterns</a:t>
            </a:r>
          </a:p>
        </p:txBody>
      </p:sp>
    </p:spTree>
    <p:extLst>
      <p:ext uri="{BB962C8B-B14F-4D97-AF65-F5344CB8AC3E}">
        <p14:creationId xmlns:p14="http://schemas.microsoft.com/office/powerpoint/2010/main" val="128532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803B8-5DE7-4C1F-867E-89FABA2292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Azure Deep Dive</a:t>
            </a:r>
          </a:p>
          <a:p>
            <a:r>
              <a:rPr lang="en-GB" sz="3200" dirty="0">
                <a:solidFill>
                  <a:schemeClr val="bg1">
                    <a:lumMod val="65000"/>
                  </a:schemeClr>
                </a:solidFill>
              </a:rPr>
              <a:t>Rob Bell</a:t>
            </a:r>
          </a:p>
        </p:txBody>
      </p:sp>
    </p:spTree>
    <p:extLst>
      <p:ext uri="{BB962C8B-B14F-4D97-AF65-F5344CB8AC3E}">
        <p14:creationId xmlns:p14="http://schemas.microsoft.com/office/powerpoint/2010/main" val="8575130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A0F282-35EB-45E9-89E8-569B00FF22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7601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21425F7-9E1C-48D9-8DDF-FA69440379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34332" y="2500593"/>
            <a:ext cx="11245850" cy="1951038"/>
          </a:xfrm>
        </p:spPr>
        <p:txBody>
          <a:bodyPr/>
          <a:lstStyle/>
          <a:p>
            <a:r>
              <a:rPr lang="en-GB" dirty="0"/>
              <a:t>Labs</a:t>
            </a:r>
          </a:p>
        </p:txBody>
      </p:sp>
      <p:sp>
        <p:nvSpPr>
          <p:cNvPr id="3" name="Shape 2754">
            <a:extLst>
              <a:ext uri="{FF2B5EF4-FFF2-40B4-BE49-F238E27FC236}">
                <a16:creationId xmlns:a16="http://schemas.microsoft.com/office/drawing/2014/main" id="{0CEA6441-10B8-44CB-8137-0A0D06EEE557}"/>
              </a:ext>
            </a:extLst>
          </p:cNvPr>
          <p:cNvSpPr/>
          <p:nvPr/>
        </p:nvSpPr>
        <p:spPr>
          <a:xfrm>
            <a:off x="4989487" y="2634343"/>
            <a:ext cx="442484" cy="4867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709"/>
                </a:moveTo>
                <a:cubicBezTo>
                  <a:pt x="10203" y="15709"/>
                  <a:pt x="9720" y="16149"/>
                  <a:pt x="9720" y="16691"/>
                </a:cubicBezTo>
                <a:cubicBezTo>
                  <a:pt x="9720" y="17233"/>
                  <a:pt x="10203" y="17673"/>
                  <a:pt x="10800" y="17673"/>
                </a:cubicBezTo>
                <a:cubicBezTo>
                  <a:pt x="11396" y="17673"/>
                  <a:pt x="11880" y="17233"/>
                  <a:pt x="11880" y="16691"/>
                </a:cubicBezTo>
                <a:cubicBezTo>
                  <a:pt x="11880" y="16149"/>
                  <a:pt x="11396" y="15709"/>
                  <a:pt x="10800" y="15709"/>
                </a:cubicBezTo>
                <a:moveTo>
                  <a:pt x="12960" y="10800"/>
                </a:moveTo>
                <a:cubicBezTo>
                  <a:pt x="12363" y="10800"/>
                  <a:pt x="11880" y="11240"/>
                  <a:pt x="11880" y="11782"/>
                </a:cubicBezTo>
                <a:cubicBezTo>
                  <a:pt x="11880" y="12324"/>
                  <a:pt x="12363" y="12764"/>
                  <a:pt x="12960" y="12764"/>
                </a:cubicBezTo>
                <a:cubicBezTo>
                  <a:pt x="13556" y="12764"/>
                  <a:pt x="14040" y="12324"/>
                  <a:pt x="14040" y="11782"/>
                </a:cubicBezTo>
                <a:cubicBezTo>
                  <a:pt x="14040" y="11240"/>
                  <a:pt x="13556" y="10800"/>
                  <a:pt x="12960" y="10800"/>
                </a:cubicBezTo>
                <a:moveTo>
                  <a:pt x="15660" y="14727"/>
                </a:moveTo>
                <a:cubicBezTo>
                  <a:pt x="15362" y="14727"/>
                  <a:pt x="15120" y="14947"/>
                  <a:pt x="15120" y="15218"/>
                </a:cubicBezTo>
                <a:cubicBezTo>
                  <a:pt x="15120" y="15490"/>
                  <a:pt x="15362" y="15709"/>
                  <a:pt x="15660" y="15709"/>
                </a:cubicBezTo>
                <a:cubicBezTo>
                  <a:pt x="15958" y="15709"/>
                  <a:pt x="16200" y="15490"/>
                  <a:pt x="16200" y="15218"/>
                </a:cubicBezTo>
                <a:cubicBezTo>
                  <a:pt x="16200" y="14947"/>
                  <a:pt x="15958" y="14727"/>
                  <a:pt x="15660" y="14727"/>
                </a:cubicBezTo>
                <a:moveTo>
                  <a:pt x="16740" y="17673"/>
                </a:moveTo>
                <a:cubicBezTo>
                  <a:pt x="16442" y="17673"/>
                  <a:pt x="16200" y="17892"/>
                  <a:pt x="16200" y="18164"/>
                </a:cubicBezTo>
                <a:cubicBezTo>
                  <a:pt x="16200" y="18435"/>
                  <a:pt x="16442" y="18655"/>
                  <a:pt x="16740" y="18655"/>
                </a:cubicBezTo>
                <a:cubicBezTo>
                  <a:pt x="17038" y="18655"/>
                  <a:pt x="17280" y="18435"/>
                  <a:pt x="17280" y="18164"/>
                </a:cubicBezTo>
                <a:cubicBezTo>
                  <a:pt x="17280" y="17892"/>
                  <a:pt x="17038" y="17673"/>
                  <a:pt x="16740" y="17673"/>
                </a:cubicBezTo>
                <a:moveTo>
                  <a:pt x="7020" y="13745"/>
                </a:moveTo>
                <a:cubicBezTo>
                  <a:pt x="6722" y="13745"/>
                  <a:pt x="6480" y="13525"/>
                  <a:pt x="6480" y="13255"/>
                </a:cubicBezTo>
                <a:cubicBezTo>
                  <a:pt x="6480" y="12983"/>
                  <a:pt x="6722" y="12764"/>
                  <a:pt x="7020" y="12764"/>
                </a:cubicBezTo>
                <a:cubicBezTo>
                  <a:pt x="7318" y="12764"/>
                  <a:pt x="7560" y="12983"/>
                  <a:pt x="7560" y="13255"/>
                </a:cubicBezTo>
                <a:cubicBezTo>
                  <a:pt x="7560" y="13525"/>
                  <a:pt x="7318" y="13745"/>
                  <a:pt x="7020" y="13745"/>
                </a:cubicBezTo>
                <a:moveTo>
                  <a:pt x="7020" y="11782"/>
                </a:moveTo>
                <a:cubicBezTo>
                  <a:pt x="6126" y="11782"/>
                  <a:pt x="5400" y="12441"/>
                  <a:pt x="5400" y="13255"/>
                </a:cubicBezTo>
                <a:cubicBezTo>
                  <a:pt x="5400" y="14068"/>
                  <a:pt x="6126" y="14727"/>
                  <a:pt x="7020" y="14727"/>
                </a:cubicBezTo>
                <a:cubicBezTo>
                  <a:pt x="7914" y="14727"/>
                  <a:pt x="8640" y="14068"/>
                  <a:pt x="8640" y="13255"/>
                </a:cubicBezTo>
                <a:cubicBezTo>
                  <a:pt x="8640" y="12441"/>
                  <a:pt x="7914" y="11782"/>
                  <a:pt x="7020" y="11782"/>
                </a:cubicBezTo>
                <a:moveTo>
                  <a:pt x="16200" y="20618"/>
                </a:moveTo>
                <a:lnTo>
                  <a:pt x="5400" y="20618"/>
                </a:lnTo>
                <a:cubicBezTo>
                  <a:pt x="5224" y="20618"/>
                  <a:pt x="1080" y="20574"/>
                  <a:pt x="1080" y="16691"/>
                </a:cubicBezTo>
                <a:cubicBezTo>
                  <a:pt x="1080" y="12965"/>
                  <a:pt x="3149" y="11214"/>
                  <a:pt x="4975" y="9670"/>
                </a:cubicBezTo>
                <a:cubicBezTo>
                  <a:pt x="6031" y="8777"/>
                  <a:pt x="7028" y="7920"/>
                  <a:pt x="7400" y="6808"/>
                </a:cubicBezTo>
                <a:cubicBezTo>
                  <a:pt x="7683" y="6848"/>
                  <a:pt x="7974" y="6878"/>
                  <a:pt x="8279" y="6878"/>
                </a:cubicBezTo>
                <a:cubicBezTo>
                  <a:pt x="9182" y="6878"/>
                  <a:pt x="10166" y="6687"/>
                  <a:pt x="11184" y="6177"/>
                </a:cubicBezTo>
                <a:cubicBezTo>
                  <a:pt x="12256" y="5642"/>
                  <a:pt x="13226" y="5425"/>
                  <a:pt x="14040" y="5367"/>
                </a:cubicBezTo>
                <a:lnTo>
                  <a:pt x="14040" y="5891"/>
                </a:lnTo>
                <a:cubicBezTo>
                  <a:pt x="14040" y="7483"/>
                  <a:pt x="15296" y="8546"/>
                  <a:pt x="16625" y="9670"/>
                </a:cubicBezTo>
                <a:cubicBezTo>
                  <a:pt x="18451" y="11214"/>
                  <a:pt x="20520" y="12965"/>
                  <a:pt x="20520" y="16691"/>
                </a:cubicBezTo>
                <a:cubicBezTo>
                  <a:pt x="20520" y="20474"/>
                  <a:pt x="16637" y="20614"/>
                  <a:pt x="16200" y="20618"/>
                </a:cubicBezTo>
                <a:moveTo>
                  <a:pt x="14040" y="2945"/>
                </a:moveTo>
                <a:lnTo>
                  <a:pt x="14040" y="4432"/>
                </a:lnTo>
                <a:cubicBezTo>
                  <a:pt x="13069" y="4489"/>
                  <a:pt x="11917" y="4734"/>
                  <a:pt x="10654" y="5365"/>
                </a:cubicBezTo>
                <a:cubicBezTo>
                  <a:pt x="9547" y="5920"/>
                  <a:pt x="8485" y="6015"/>
                  <a:pt x="7560" y="5894"/>
                </a:cubicBezTo>
                <a:lnTo>
                  <a:pt x="7560" y="5891"/>
                </a:lnTo>
                <a:lnTo>
                  <a:pt x="7560" y="2945"/>
                </a:lnTo>
                <a:cubicBezTo>
                  <a:pt x="7560" y="2945"/>
                  <a:pt x="14040" y="2945"/>
                  <a:pt x="14040" y="2945"/>
                </a:cubicBezTo>
                <a:close/>
                <a:moveTo>
                  <a:pt x="5400" y="982"/>
                </a:moveTo>
                <a:lnTo>
                  <a:pt x="16200" y="982"/>
                </a:lnTo>
                <a:lnTo>
                  <a:pt x="16200" y="1964"/>
                </a:lnTo>
                <a:lnTo>
                  <a:pt x="5400" y="1964"/>
                </a:lnTo>
                <a:cubicBezTo>
                  <a:pt x="5400" y="1964"/>
                  <a:pt x="5400" y="982"/>
                  <a:pt x="5400" y="982"/>
                </a:cubicBezTo>
                <a:close/>
                <a:moveTo>
                  <a:pt x="15120" y="5891"/>
                </a:moveTo>
                <a:lnTo>
                  <a:pt x="15120" y="2945"/>
                </a:lnTo>
                <a:lnTo>
                  <a:pt x="16200" y="2945"/>
                </a:lnTo>
                <a:cubicBezTo>
                  <a:pt x="16796" y="2945"/>
                  <a:pt x="17280" y="2505"/>
                  <a:pt x="17280" y="1964"/>
                </a:cubicBezTo>
                <a:lnTo>
                  <a:pt x="17280" y="982"/>
                </a:lnTo>
                <a:cubicBezTo>
                  <a:pt x="17280" y="440"/>
                  <a:pt x="16796" y="0"/>
                  <a:pt x="16200" y="0"/>
                </a:cubicBezTo>
                <a:lnTo>
                  <a:pt x="5400" y="0"/>
                </a:lnTo>
                <a:cubicBezTo>
                  <a:pt x="4803" y="0"/>
                  <a:pt x="4320" y="440"/>
                  <a:pt x="4320" y="982"/>
                </a:cubicBezTo>
                <a:lnTo>
                  <a:pt x="4320" y="1964"/>
                </a:lnTo>
                <a:cubicBezTo>
                  <a:pt x="4320" y="2505"/>
                  <a:pt x="4803" y="2945"/>
                  <a:pt x="5400" y="2945"/>
                </a:cubicBezTo>
                <a:lnTo>
                  <a:pt x="6480" y="2945"/>
                </a:lnTo>
                <a:lnTo>
                  <a:pt x="6480" y="5891"/>
                </a:lnTo>
                <a:cubicBezTo>
                  <a:pt x="6480" y="8836"/>
                  <a:pt x="0" y="9818"/>
                  <a:pt x="0" y="16691"/>
                </a:cubicBezTo>
                <a:cubicBezTo>
                  <a:pt x="0" y="21600"/>
                  <a:pt x="5400" y="21600"/>
                  <a:pt x="5400" y="21600"/>
                </a:cubicBezTo>
                <a:lnTo>
                  <a:pt x="16200" y="21600"/>
                </a:lnTo>
                <a:cubicBezTo>
                  <a:pt x="16200" y="21600"/>
                  <a:pt x="21600" y="21600"/>
                  <a:pt x="21600" y="16691"/>
                </a:cubicBezTo>
                <a:cubicBezTo>
                  <a:pt x="21600" y="9818"/>
                  <a:pt x="15120" y="8836"/>
                  <a:pt x="15120" y="5891"/>
                </a:cubicBezTo>
                <a:moveTo>
                  <a:pt x="5940" y="16691"/>
                </a:moveTo>
                <a:cubicBezTo>
                  <a:pt x="5642" y="16691"/>
                  <a:pt x="5400" y="16910"/>
                  <a:pt x="5400" y="17182"/>
                </a:cubicBezTo>
                <a:cubicBezTo>
                  <a:pt x="5400" y="17453"/>
                  <a:pt x="5642" y="17673"/>
                  <a:pt x="5940" y="17673"/>
                </a:cubicBezTo>
                <a:cubicBezTo>
                  <a:pt x="6238" y="17673"/>
                  <a:pt x="6480" y="17453"/>
                  <a:pt x="6480" y="17182"/>
                </a:cubicBezTo>
                <a:cubicBezTo>
                  <a:pt x="6480" y="16910"/>
                  <a:pt x="6238" y="16691"/>
                  <a:pt x="5940" y="16691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60958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</p:spTree>
    <p:extLst>
      <p:ext uri="{BB962C8B-B14F-4D97-AF65-F5344CB8AC3E}">
        <p14:creationId xmlns:p14="http://schemas.microsoft.com/office/powerpoint/2010/main" val="43219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700" b="570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Rob Bell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 Software Engineer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Over 20 years writing code and over a decade as a professional developer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First code I wrote was for the ZX Spectrum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After that, I worked my way through the book </a:t>
            </a:r>
            <a:r>
              <a:rPr lang="en-US" i="1" dirty="0">
                <a:latin typeface="Futura PT Book" charset="0"/>
              </a:rPr>
              <a:t>The C Programming Language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i="1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Built HTML web pages in Microsoft Frontpage on my first PC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Since then I’ve written code in C++, Java, JavaScript, PHP, Delphi, </a:t>
            </a:r>
            <a:r>
              <a:rPr lang="en-US" dirty="0" err="1">
                <a:latin typeface="Futura PT Book" charset="0"/>
              </a:rPr>
              <a:t>Coldfusion</a:t>
            </a:r>
            <a:r>
              <a:rPr lang="en-US" dirty="0">
                <a:latin typeface="Futura PT Book" charset="0"/>
              </a:rPr>
              <a:t>, C#, VB, Scheme, F#...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>
              <a:buSzPts val="2000"/>
              <a:buFont typeface="Arial" charset="0"/>
              <a:buChar char="•"/>
            </a:pPr>
            <a:endParaRPr lang="en-US" dirty="0">
              <a:latin typeface="Futura PT Book" charset="0"/>
            </a:endParaRPr>
          </a:p>
          <a:p>
            <a:pPr>
              <a:buSzPts val="2000"/>
              <a:buFont typeface="Arial" charset="0"/>
              <a:buChar char="•"/>
            </a:pPr>
            <a:endParaRPr lang="en-US" dirty="0">
              <a:latin typeface="Futura PT Book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B8A779-0829-4828-A72B-3C569E77D1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93620" y="-1172"/>
            <a:ext cx="83896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203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77ABABD-3AD5-4BC4-B8B7-284B87D305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0"/>
            <a:ext cx="60960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Rob Bell</a:t>
            </a:r>
            <a:endParaRPr lang="en-US" sz="360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 Software Engineer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My first job as a developer was for a media company, before moving </a:t>
            </a:r>
            <a:r>
              <a:rPr lang="en-US" dirty="0">
                <a:latin typeface="Futura PT Book" charset="0"/>
              </a:rPr>
              <a:t>into the insurance and finance sector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Built a software development team in Vietnam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Moved back home and had a brief stint as a technical architect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Moved to ASOS where I work for the Asset and Sizing platforms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69EA39-FB14-4125-82E6-7CB0496B65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7527" y="0"/>
            <a:ext cx="38609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92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551D25B-1B21-4816-BEEF-C9C9C4DBEA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Rob Bell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 Software Engineer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  <a:ea typeface="Futura PT Book" charset="0"/>
                <a:cs typeface="Futura PT Book" charset="0"/>
              </a:rPr>
              <a:t>Side projects include:</a:t>
            </a:r>
          </a:p>
          <a:p>
            <a:pPr marL="1028700" lvl="1" indent="-342900">
              <a:buSzPts val="2000"/>
            </a:pPr>
            <a:r>
              <a:rPr lang="en-US" sz="2000" dirty="0"/>
              <a:t>Creating 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ames</a:t>
            </a:r>
          </a:p>
          <a:p>
            <a:pPr marL="1028700" lvl="1" indent="-342900">
              <a:buSzPts val="2000"/>
            </a:pPr>
            <a:r>
              <a:rPr lang="en-US" sz="2000" dirty="0"/>
              <a:t>Hackathons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pPr marL="1028700" lvl="1" indent="-342900">
              <a:buSzPts val="2000"/>
            </a:pP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Writing code to power sound and light installations</a:t>
            </a:r>
          </a:p>
          <a:p>
            <a:pPr marL="1028700" lvl="1" indent="-342900">
              <a:buSzPts val="2000"/>
            </a:pPr>
            <a:r>
              <a:rPr lang="en-US" sz="2000" dirty="0"/>
              <a:t>Building 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obot drum machines</a:t>
            </a: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endParaRPr lang="en-US" dirty="0">
              <a:latin typeface="Futura PT Book" charset="0"/>
            </a:endParaRPr>
          </a:p>
          <a:p>
            <a:pPr marL="342900" indent="-342900">
              <a:buSzPts val="2000"/>
              <a:buFont typeface="Arial" panose="020B0604020202020204" pitchFamily="34" charset="0"/>
              <a:buChar char="•"/>
            </a:pPr>
            <a:r>
              <a:rPr lang="en-US" dirty="0">
                <a:latin typeface="Futura PT Book" charset="0"/>
              </a:rPr>
              <a:t>I blog about some of it at rob-bell.net</a:t>
            </a:r>
          </a:p>
        </p:txBody>
      </p:sp>
      <p:pic>
        <p:nvPicPr>
          <p:cNvPr id="2050" name="Picture 2" descr="https://raw.githubusercontent.com/robbell/drum-score/master/docs/machine.jpg">
            <a:extLst>
              <a:ext uri="{FF2B5EF4-FFF2-40B4-BE49-F238E27FC236}">
                <a16:creationId xmlns:a16="http://schemas.microsoft.com/office/drawing/2014/main" id="{3D8D3ED8-4516-4B2C-A473-860B28D10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raw.githubusercontent.com/robbell/rob-o-tronic/master/gfx/screenshot-zoomed.png">
            <a:extLst>
              <a:ext uri="{FF2B5EF4-FFF2-40B4-BE49-F238E27FC236}">
                <a16:creationId xmlns:a16="http://schemas.microsoft.com/office/drawing/2014/main" id="{BAA5A524-F077-43DB-8C67-33979E500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38150"/>
            <a:ext cx="6096000" cy="3694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227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Part 1: Azure Resources</a:t>
            </a:r>
          </a:p>
        </p:txBody>
      </p:sp>
    </p:spTree>
    <p:extLst>
      <p:ext uri="{BB962C8B-B14F-4D97-AF65-F5344CB8AC3E}">
        <p14:creationId xmlns:p14="http://schemas.microsoft.com/office/powerpoint/2010/main" val="1872028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use the cloud?</a:t>
            </a:r>
            <a:endParaRPr lang="en-GB" sz="3000" dirty="0">
              <a:solidFill>
                <a:schemeClr val="tx2"/>
              </a:solidFill>
            </a:endParaRPr>
          </a:p>
          <a:p>
            <a:r>
              <a:rPr lang="en-GB" sz="3000" dirty="0">
                <a:solidFill>
                  <a:schemeClr val="accent3"/>
                </a:solidFill>
              </a:rPr>
              <a:t>“Cloud computing is just using somebody else’s computers”</a:t>
            </a:r>
          </a:p>
        </p:txBody>
      </p:sp>
    </p:spTree>
    <p:extLst>
      <p:ext uri="{BB962C8B-B14F-4D97-AF65-F5344CB8AC3E}">
        <p14:creationId xmlns:p14="http://schemas.microsoft.com/office/powerpoint/2010/main" val="3659265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65BE48-C9D0-485B-857F-6AB76DD88A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GB" dirty="0"/>
              <a:t>Information technology as a utility, not a burden</a:t>
            </a:r>
            <a:endParaRPr lang="en-GB" sz="3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794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445811-9E14-4BAD-8BC8-773EF22FC5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5156" y="684888"/>
            <a:ext cx="11488256" cy="708025"/>
          </a:xfrm>
        </p:spPr>
        <p:txBody>
          <a:bodyPr/>
          <a:lstStyle/>
          <a:p>
            <a:r>
              <a:rPr lang="en-GB" dirty="0"/>
              <a:t>Why use the cloud?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E437552-B007-4522-A70D-2C4681A27D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82216" y="2579517"/>
            <a:ext cx="2010612" cy="1743718"/>
          </a:xfrm>
        </p:spPr>
        <p:txBody>
          <a:bodyPr/>
          <a:lstStyle/>
          <a:p>
            <a:r>
              <a:rPr lang="en-GB"/>
              <a:t>Flexibility</a:t>
            </a:r>
            <a:endParaRPr lang="en-GB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E29C9A8-9118-4436-946C-26809F63910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1600" y="2581000"/>
            <a:ext cx="2011144" cy="1765056"/>
          </a:xfrm>
        </p:spPr>
        <p:txBody>
          <a:bodyPr/>
          <a:lstStyle/>
          <a:p>
            <a:r>
              <a:rPr lang="en-GB"/>
              <a:t>Availability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93B5873-26AB-449B-89B9-848D81BC29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/>
              <a:t>Security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E4B746-A1B8-4E4C-8C19-3391A6B378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/>
              <a:t>Maintenance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628237"/>
      </p:ext>
    </p:extLst>
  </p:cSld>
  <p:clrMapOvr>
    <a:masterClrMapping/>
  </p:clrMapOvr>
</p:sld>
</file>

<file path=ppt/theme/theme1.xml><?xml version="1.0" encoding="utf-8"?>
<a:theme xmlns:a="http://schemas.openxmlformats.org/drawingml/2006/main" name="ASOS Tech 2017">
  <a:themeElements>
    <a:clrScheme name="Custom 2">
      <a:dk1>
        <a:srgbClr val="000000"/>
      </a:dk1>
      <a:lt1>
        <a:srgbClr val="FFFFFF"/>
      </a:lt1>
      <a:dk2>
        <a:srgbClr val="424242"/>
      </a:dk2>
      <a:lt2>
        <a:srgbClr val="E7E6E6"/>
      </a:lt2>
      <a:accent1>
        <a:srgbClr val="7980FF"/>
      </a:accent1>
      <a:accent2>
        <a:srgbClr val="00FA92"/>
      </a:accent2>
      <a:accent3>
        <a:srgbClr val="A5A5A5"/>
      </a:accent3>
      <a:accent4>
        <a:srgbClr val="FEFC78"/>
      </a:accent4>
      <a:accent5>
        <a:srgbClr val="00FCFF"/>
      </a:accent5>
      <a:accent6>
        <a:srgbClr val="00FA92"/>
      </a:accent6>
      <a:hlink>
        <a:srgbClr val="72FCD5"/>
      </a:hlink>
      <a:folHlink>
        <a:srgbClr val="D4FB78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OS Tech 2017" id="{08155412-837D-45EA-9F00-E61EFCC12104}" vid="{1F4BA56F-B2D2-4CEF-BBD5-A48CD824BB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ASOS Tech 2017</Template>
  <TotalTime>1365</TotalTime>
  <Words>976</Words>
  <Application>Microsoft Office PowerPoint</Application>
  <PresentationFormat>Widescreen</PresentationFormat>
  <Paragraphs>163</Paragraphs>
  <Slides>21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Futura PT Book</vt:lpstr>
      <vt:lpstr>Futura PT Heavy</vt:lpstr>
      <vt:lpstr>Futura PT Medium</vt:lpstr>
      <vt:lpstr>Gill Sans</vt:lpstr>
      <vt:lpstr>ASOS Tech 2017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 Bell</dc:creator>
  <cp:lastModifiedBy>Rob Bell</cp:lastModifiedBy>
  <cp:revision>39</cp:revision>
  <dcterms:created xsi:type="dcterms:W3CDTF">2018-09-24T18:12:09Z</dcterms:created>
  <dcterms:modified xsi:type="dcterms:W3CDTF">2018-09-27T18:56:54Z</dcterms:modified>
</cp:coreProperties>
</file>

<file path=docProps/thumbnail.jpeg>
</file>